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3" r:id="rId2"/>
    <p:sldId id="562" r:id="rId3"/>
    <p:sldId id="259" r:id="rId4"/>
    <p:sldId id="265" r:id="rId5"/>
    <p:sldId id="262" r:id="rId6"/>
    <p:sldId id="263" r:id="rId7"/>
    <p:sldId id="294" r:id="rId8"/>
    <p:sldId id="295" r:id="rId9"/>
    <p:sldId id="296" r:id="rId10"/>
    <p:sldId id="297" r:id="rId11"/>
    <p:sldId id="298" r:id="rId12"/>
    <p:sldId id="299" r:id="rId13"/>
    <p:sldId id="266" r:id="rId14"/>
    <p:sldId id="272" r:id="rId15"/>
    <p:sldId id="30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5"/>
    <p:restoredTop sz="92836"/>
  </p:normalViewPr>
  <p:slideViewPr>
    <p:cSldViewPr snapToGrid="0" snapToObjects="1">
      <p:cViewPr varScale="1">
        <p:scale>
          <a:sx n="111" d="100"/>
          <a:sy n="111" d="100"/>
        </p:scale>
        <p:origin x="2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57424"/>
            <a:ext cx="9144000" cy="2195730"/>
          </a:xfrm>
        </p:spPr>
        <p:txBody>
          <a:bodyPr>
            <a:noAutofit/>
          </a:bodyPr>
          <a:lstStyle/>
          <a:p>
            <a:r>
              <a:rPr lang="ru-RU" sz="3600" dirty="0"/>
              <a:t>Интеллектуальные системы и технологии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Технологии искусственного интеллекта</a:t>
            </a:r>
            <a:br>
              <a:rPr lang="ru-RU" sz="3600" dirty="0"/>
            </a:br>
            <a:r>
              <a:rPr lang="ru-RU" sz="3600" dirty="0"/>
              <a:t>Методы обработки и анализа данных</a:t>
            </a:r>
            <a:br>
              <a:rPr lang="ru-RU" sz="3600" dirty="0"/>
            </a:br>
            <a:r>
              <a:rPr lang="ru-RU" sz="3600" dirty="0"/>
              <a:t>(практика)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4829" y="4470400"/>
            <a:ext cx="7694342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21F47-EACA-914D-8619-45F4A628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7097"/>
            <a:ext cx="7763792" cy="22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Центральность вершины 𝑖 зависит от центральностей соседей вершины 𝑖.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Выбирается собственный вектор, соответствующий максимальному собственному значению. </a:t>
                </a:r>
              </a:p>
              <a:p>
                <a:r>
                  <a:rPr lang="ru-RU" dirty="0"/>
                  <a:t>Данная центральность учитывает дальние взаимодействия. </a:t>
                </a:r>
              </a:p>
              <a:p>
                <a:r>
                  <a:rPr lang="ru-RU" dirty="0"/>
                  <a:t>Наиболее центральными считаются вершины, которые сами указывают на сильные вершины.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19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6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85B1D0-BC23-CE44-9062-A18E631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4" y="2289878"/>
            <a:ext cx="7779211" cy="29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 № 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5423"/>
            <a:ext cx="7886700" cy="4926707"/>
          </a:xfrm>
        </p:spPr>
        <p:txBody>
          <a:bodyPr/>
          <a:lstStyle/>
          <a:p>
            <a:r>
              <a:rPr lang="ru-RU" dirty="0"/>
              <a:t>Давайте соберем информацию о друзьях и друзьях друзей из </a:t>
            </a:r>
            <a:r>
              <a:rPr lang="en-US" dirty="0"/>
              <a:t>VK</a:t>
            </a:r>
            <a:r>
              <a:rPr lang="ru-RU" dirty="0"/>
              <a:t> для членов Вашей группы</a:t>
            </a:r>
          </a:p>
          <a:p>
            <a:r>
              <a:rPr lang="ru-RU" dirty="0"/>
              <a:t>Оценить центральность: по посредничеству, по близости, собственного вектора (только для членов Вашей группы)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63" y="3599726"/>
            <a:ext cx="2922608" cy="29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 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Реализовать модель Шеллинга (модель расовой сегрегации)</a:t>
            </a:r>
          </a:p>
          <a:p>
            <a:r>
              <a:rPr lang="ru-RU" dirty="0"/>
              <a:t>Дан квадрат </a:t>
            </a:r>
            <a:r>
              <a:rPr lang="en-US" dirty="0"/>
              <a:t>n x n</a:t>
            </a:r>
            <a:r>
              <a:rPr lang="ru-RU" dirty="0"/>
              <a:t>. 45</a:t>
            </a:r>
            <a:r>
              <a:rPr lang="en-US" dirty="0"/>
              <a:t>% </a:t>
            </a:r>
            <a:r>
              <a:rPr lang="ru-RU" dirty="0"/>
              <a:t>клеток синие, 45</a:t>
            </a:r>
            <a:r>
              <a:rPr lang="en-US" dirty="0"/>
              <a:t>% </a:t>
            </a:r>
            <a:r>
              <a:rPr lang="ru-RU" dirty="0"/>
              <a:t>клеток красные, 10</a:t>
            </a:r>
            <a:r>
              <a:rPr lang="en-US" dirty="0"/>
              <a:t>% </a:t>
            </a:r>
            <a:r>
              <a:rPr lang="ru-RU" dirty="0"/>
              <a:t>клеток пустые. Начальное заполнение в случайном порядке.</a:t>
            </a:r>
          </a:p>
          <a:p>
            <a:r>
              <a:rPr lang="ru-RU" dirty="0"/>
              <a:t>Клетка «счастлива» если у нее 2 или более соседа одного с ней цвета. Соседи – это 8 клеток вокруг данной.</a:t>
            </a:r>
          </a:p>
          <a:p>
            <a:r>
              <a:rPr lang="ru-RU" dirty="0"/>
              <a:t>Моделирование: выбрать случайным образом «несчастную» клетку и переместить ее в случайно выбранную пустую клетку.</a:t>
            </a:r>
          </a:p>
          <a:p>
            <a:r>
              <a:rPr lang="ru-RU" dirty="0"/>
              <a:t>Вывести квадраты через данное некоторое количество шагов иллюстрирующее расовую сегрегацию.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B1440-C559-A441-8400-6DFF9B30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EE336-0037-E946-BDDE-21B19917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Научить агента играть в крестики-нолики</a:t>
            </a:r>
          </a:p>
          <a:p>
            <a:r>
              <a:rPr lang="ru-RU" dirty="0"/>
              <a:t>Агент должен учиться используя методы машинного обучения с подкреплением</a:t>
            </a:r>
          </a:p>
          <a:p>
            <a:r>
              <a:rPr lang="ru-RU" dirty="0"/>
              <a:t>Обучающийся агент должен играть с агентом работающим случайно и/или по простейшим фиксированным правилам</a:t>
            </a:r>
          </a:p>
          <a:p>
            <a:r>
              <a:rPr lang="ru-RU" dirty="0"/>
              <a:t>Построить кривую зависимости награды(ось ординат) от кол-ва шагов обучения (ось абсцисс)</a:t>
            </a:r>
          </a:p>
          <a:p>
            <a:endParaRPr lang="ru-RU" dirty="0"/>
          </a:p>
          <a:p>
            <a:r>
              <a:rPr lang="ru-RU" dirty="0"/>
              <a:t>Альтернативное задание: Задача о компоте</a:t>
            </a:r>
          </a:p>
        </p:txBody>
      </p:sp>
    </p:spTree>
    <p:extLst>
      <p:ext uri="{BB962C8B-B14F-4D97-AF65-F5344CB8AC3E}">
        <p14:creationId xmlns:p14="http://schemas.microsoft.com/office/powerpoint/2010/main" val="237134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68FCE-2EB6-2746-A6F0-5D5A49B8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162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Правила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2EC740-327B-F845-BB6A-31794A0F2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6748"/>
            <a:ext cx="7886700" cy="5678906"/>
          </a:xfrm>
        </p:spPr>
        <p:txBody>
          <a:bodyPr>
            <a:normAutofit fontScale="92500"/>
          </a:bodyPr>
          <a:lstStyle/>
          <a:p>
            <a:r>
              <a:rPr lang="ru-RU" sz="2400" dirty="0"/>
              <a:t>Решения публиковать на </a:t>
            </a:r>
            <a:r>
              <a:rPr lang="ru-RU" sz="2400" dirty="0" err="1"/>
              <a:t>g</a:t>
            </a:r>
            <a:r>
              <a:rPr lang="en-US" sz="2400" dirty="0" err="1"/>
              <a:t>ithub</a:t>
            </a:r>
            <a:r>
              <a:rPr lang="ru-RU" sz="2400" dirty="0"/>
              <a:t>. Присылать мне ссылку на почту, каждый раз когда хотите мне их показать</a:t>
            </a:r>
            <a:endParaRPr lang="en-US" sz="2400" dirty="0"/>
          </a:p>
          <a:p>
            <a:r>
              <a:rPr lang="ru-RU" sz="2400" dirty="0"/>
              <a:t>Решения присылать за 48 часов до занятий</a:t>
            </a:r>
          </a:p>
          <a:p>
            <a:r>
              <a:rPr lang="ru-RU" sz="2400" dirty="0"/>
              <a:t>Лучше прислать недоделанное решение, чем вообще ничего</a:t>
            </a:r>
          </a:p>
          <a:p>
            <a:r>
              <a:rPr lang="ru-RU" sz="2400" dirty="0"/>
              <a:t>Решение можно исправлять после отправки</a:t>
            </a:r>
          </a:p>
          <a:p>
            <a:r>
              <a:rPr lang="ru-RU" sz="2400" dirty="0"/>
              <a:t>Можно и нужно спрашивать. Лучше если вопрос будет коротким</a:t>
            </a:r>
          </a:p>
          <a:p>
            <a:r>
              <a:rPr lang="ru-RU" sz="2400" dirty="0"/>
              <a:t>У нас будут контрольные, но когда – заранее неизвестно</a:t>
            </a:r>
          </a:p>
          <a:p>
            <a:r>
              <a:rPr lang="ru-RU" sz="2400" dirty="0"/>
              <a:t>Пропустить можно, не более 2-х занятий в семестр (и лекции и практика). Опоздание больше 15 минут – пропуск. Отсутствие ответа на вопрос при онлайн-встрече – пропуск. </a:t>
            </a:r>
          </a:p>
          <a:p>
            <a:r>
              <a:rPr lang="ru-RU" sz="2400" dirty="0"/>
              <a:t>За активность/ответы на занятиях будут дополнительные плюсы.</a:t>
            </a:r>
          </a:p>
          <a:p>
            <a:r>
              <a:rPr lang="ru-RU" sz="2400" dirty="0"/>
              <a:t>Вовремя решенные ДЗ, контрольные без ошибок, и не более 2-х пропусков – автомат на зачете/экзамене </a:t>
            </a:r>
          </a:p>
        </p:txBody>
      </p:sp>
    </p:spTree>
    <p:extLst>
      <p:ext uri="{BB962C8B-B14F-4D97-AF65-F5344CB8AC3E}">
        <p14:creationId xmlns:p14="http://schemas.microsoft.com/office/powerpoint/2010/main" val="111126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</a:t>
            </a:r>
            <a:endParaRPr lang="ru-RU" dirty="0"/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pPr marL="0" indent="0">
              <a:buNone/>
            </a:pP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ru-RU" dirty="0"/>
              <a:t>Дзен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А если результат равный?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Что Вы пьете по утрам? Чай или Кофе? Научите ИИ прогнозировать утренний напиток методом </a:t>
            </a:r>
            <a:r>
              <a:rPr lang="en-US" dirty="0"/>
              <a:t>k </a:t>
            </a:r>
            <a:r>
              <a:rPr lang="ru-RU" dirty="0"/>
              <a:t>ближайших соседей. 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pPr lvl="1"/>
            <a:r>
              <a:rPr lang="en-US" dirty="0"/>
              <a:t>Code review </a:t>
            </a:r>
            <a:r>
              <a:rPr lang="ru-RU" dirty="0"/>
              <a:t>чужой бригадой. 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7276A-1123-0F4E-B333-0401B6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D8F99-F50F-7840-904B-39C299F6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</a:rPr>
              <a:t>Центральность вершин в графе – это вектор, сопоставляющей каждой вершине графа некоторое число (индекс). 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>
                <a:effectLst/>
              </a:rPr>
              <a:t>Наиболее распространенные индексы: 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Степенная центральность (</a:t>
            </a:r>
            <a:r>
              <a:rPr lang="en-US" sz="1800" dirty="0">
                <a:effectLst/>
              </a:rPr>
              <a:t>degree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близости (</a:t>
            </a:r>
            <a:r>
              <a:rPr lang="en-US" sz="1800" dirty="0">
                <a:effectLst/>
              </a:rPr>
              <a:t>closeness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посредничеству (</a:t>
            </a:r>
            <a:r>
              <a:rPr lang="en-US" sz="1800" dirty="0" err="1">
                <a:effectLst/>
              </a:rPr>
              <a:t>betweenneess</a:t>
            </a:r>
            <a:r>
              <a:rPr lang="en-US" sz="1800" dirty="0">
                <a:effectLst/>
              </a:rPr>
              <a:t>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собственному вектору (</a:t>
            </a:r>
            <a:r>
              <a:rPr lang="en-US" sz="1800" dirty="0">
                <a:effectLst/>
              </a:rPr>
              <a:t>eigenvector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</a:t>
            </a:r>
            <a:r>
              <a:rPr lang="en-US" sz="1800" dirty="0">
                <a:effectLst/>
              </a:rPr>
              <a:t>PageRank. </a:t>
            </a:r>
          </a:p>
          <a:p>
            <a:endParaRPr lang="ru-RU" sz="18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91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2ED01-F77A-9148-B1BB-6206926B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близости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находящаяся ближе всех к другим вершинам сети, является наиболее центральной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ru-R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 b="-15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665AB-100D-0045-8B33-712CB9C5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45" y="2807494"/>
            <a:ext cx="5092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через которую проходит наибольшее число кратчайших путей, является наиболее центральной.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35" r="-643" b="-39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59973D-FB52-8545-87F4-B1D81C03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29" y="2871959"/>
            <a:ext cx="6448304" cy="18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51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</TotalTime>
  <Words>750</Words>
  <Application>Microsoft Macintosh PowerPoint</Application>
  <PresentationFormat>Экран (4:3)</PresentationFormat>
  <Paragraphs>110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Тема Office</vt:lpstr>
      <vt:lpstr>Интеллектуальные системы и технологии  Технологии искусственного интеллекта Методы обработки и анализа данных (практика)</vt:lpstr>
      <vt:lpstr>Правила</vt:lpstr>
      <vt:lpstr>Источники</vt:lpstr>
      <vt:lpstr>Дзен Python</vt:lpstr>
      <vt:lpstr> Метод k ближайших соседей</vt:lpstr>
      <vt:lpstr>Задача № 1</vt:lpstr>
      <vt:lpstr>Центральность в графе</vt:lpstr>
      <vt:lpstr>Центральность по близости</vt:lpstr>
      <vt:lpstr>Центральность по посредничеству</vt:lpstr>
      <vt:lpstr>Центральность по посредничеству</vt:lpstr>
      <vt:lpstr>Центральность по собственному значению</vt:lpstr>
      <vt:lpstr>Центральность по собственному значению</vt:lpstr>
      <vt:lpstr>Задача № 2</vt:lpstr>
      <vt:lpstr>Задача № 3</vt:lpstr>
      <vt:lpstr>Задание №4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81</cp:revision>
  <cp:lastPrinted>2022-10-04T21:12:29Z</cp:lastPrinted>
  <dcterms:created xsi:type="dcterms:W3CDTF">2019-09-06T18:00:12Z</dcterms:created>
  <dcterms:modified xsi:type="dcterms:W3CDTF">2024-09-10T06:35:15Z</dcterms:modified>
</cp:coreProperties>
</file>